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Old Standard TT"/>
      <p:regular r:id="rId13"/>
      <p:bold r:id="rId14"/>
      <p:italic r:id="rId15"/>
    </p:embeddedFont>
    <p:embeddedFont>
      <p:font typeface="Merienda"/>
      <p:regular r:id="rId16"/>
      <p:bold r:id="rId17"/>
    </p:embeddedFont>
    <p:embeddedFont>
      <p:font typeface="Shadows Into Light"/>
      <p:regular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ldStandardTT-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ldStandardTT-italic.fntdata"/><Relationship Id="rId14" Type="http://schemas.openxmlformats.org/officeDocument/2006/relationships/font" Target="fonts/OldStandardTT-bold.fntdata"/><Relationship Id="rId17" Type="http://schemas.openxmlformats.org/officeDocument/2006/relationships/font" Target="fonts/Merienda-bold.fntdata"/><Relationship Id="rId16" Type="http://schemas.openxmlformats.org/officeDocument/2006/relationships/font" Target="fonts/Merienda-regular.fntdata"/><Relationship Id="rId5" Type="http://schemas.openxmlformats.org/officeDocument/2006/relationships/slide" Target="slides/slide1.xml"/><Relationship Id="rId19" Type="http://schemas.openxmlformats.org/officeDocument/2006/relationships/font" Target="fonts/AlfaSlabOne-regular.fntdata"/><Relationship Id="rId6" Type="http://schemas.openxmlformats.org/officeDocument/2006/relationships/slide" Target="slides/slide2.xml"/><Relationship Id="rId18" Type="http://schemas.openxmlformats.org/officeDocument/2006/relationships/font" Target="fonts/ShadowsIntoLigh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a674ccba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a674ccba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a674ccba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a674ccba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b81e2ac4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b81e2ac4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b6bedc5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bb6bedc5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2275dc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2275dc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b125680b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b125680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bb6bedc5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bb6bedc5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hyperlink" Target="http://sites.google.com/madisoncity.k12.al.us/mcsnewtoba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11"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mailto:grakoff@madisoncity.k12.al.us" TargetMode="External"/><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2094725"/>
            <a:ext cx="8118600" cy="108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500"/>
              <a:t>JMS Band</a:t>
            </a:r>
            <a:endParaRPr b="1" sz="6500"/>
          </a:p>
        </p:txBody>
      </p:sp>
      <p:sp>
        <p:nvSpPr>
          <p:cNvPr id="60" name="Google Shape;60;p13"/>
          <p:cNvSpPr txBox="1"/>
          <p:nvPr>
            <p:ph idx="1" type="subTitle"/>
          </p:nvPr>
        </p:nvSpPr>
        <p:spPr>
          <a:xfrm>
            <a:off x="512700" y="3840654"/>
            <a:ext cx="8118600" cy="10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t>Gwen Rakoff</a:t>
            </a:r>
            <a:endParaRPr b="1" sz="2600"/>
          </a:p>
          <a:p>
            <a:pPr indent="0" lvl="0" marL="0" rtl="0" algn="l">
              <a:spcBef>
                <a:spcPts val="0"/>
              </a:spcBef>
              <a:spcAft>
                <a:spcPts val="0"/>
              </a:spcAft>
              <a:buNone/>
            </a:pPr>
            <a:r>
              <a:rPr b="1" lang="en" sz="2600"/>
              <a:t>Band Director</a:t>
            </a:r>
            <a:endParaRPr b="1" sz="2600"/>
          </a:p>
        </p:txBody>
      </p:sp>
      <p:sp>
        <p:nvSpPr>
          <p:cNvPr id="61" name="Google Shape;61;p13"/>
          <p:cNvSpPr/>
          <p:nvPr/>
        </p:nvSpPr>
        <p:spPr>
          <a:xfrm>
            <a:off x="5612625" y="2167788"/>
            <a:ext cx="3141900" cy="2322900"/>
          </a:xfrm>
          <a:prstGeom prst="rect">
            <a:avLst/>
          </a:prstGeom>
          <a:solidFill>
            <a:srgbClr val="674EA7"/>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3"/>
          <p:cNvPicPr preferRelativeResize="0"/>
          <p:nvPr/>
        </p:nvPicPr>
        <p:blipFill>
          <a:blip r:embed="rId3">
            <a:alphaModFix/>
          </a:blip>
          <a:stretch>
            <a:fillRect/>
          </a:stretch>
        </p:blipFill>
        <p:spPr>
          <a:xfrm>
            <a:off x="5732725" y="2295825"/>
            <a:ext cx="2901700" cy="2066825"/>
          </a:xfrm>
          <a:prstGeom prst="rect">
            <a:avLst/>
          </a:prstGeom>
          <a:noFill/>
          <a:ln>
            <a:noFill/>
          </a:ln>
        </p:spPr>
      </p:pic>
      <p:sp>
        <p:nvSpPr>
          <p:cNvPr id="63" name="Google Shape;63;p13"/>
          <p:cNvSpPr/>
          <p:nvPr/>
        </p:nvSpPr>
        <p:spPr>
          <a:xfrm>
            <a:off x="0" y="0"/>
            <a:ext cx="9144000" cy="17058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0" y="1028700"/>
            <a:ext cx="71847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latin typeface="Old Standard TT"/>
                <a:ea typeface="Old Standard TT"/>
                <a:cs typeface="Old Standard TT"/>
                <a:sym typeface="Old Standard TT"/>
                <a:hlinkClick r:id="rId4"/>
              </a:rPr>
              <a:t>Click here for our MCS New to Band website</a:t>
            </a:r>
            <a:endParaRPr sz="2300">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613200"/>
          </a:xfrm>
          <a:prstGeom prst="rect">
            <a:avLst/>
          </a:prstGeom>
          <a:ln cap="flat" cmpd="sng" w="9525">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600"/>
              <a:t>Class Options </a:t>
            </a:r>
            <a:endParaRPr b="1" sz="3600"/>
          </a:p>
        </p:txBody>
      </p:sp>
      <p:sp>
        <p:nvSpPr>
          <p:cNvPr id="70" name="Google Shape;70;p14"/>
          <p:cNvSpPr txBox="1"/>
          <p:nvPr>
            <p:ph idx="1" type="body"/>
          </p:nvPr>
        </p:nvSpPr>
        <p:spPr>
          <a:xfrm>
            <a:off x="195250" y="1682475"/>
            <a:ext cx="6431700" cy="3824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000" u="sng"/>
              <a:t>Beginner Band</a:t>
            </a:r>
            <a:r>
              <a:rPr b="1" lang="en" sz="2000"/>
              <a:t> </a:t>
            </a:r>
            <a:r>
              <a:rPr lang="en"/>
              <a:t>- Level 1</a:t>
            </a:r>
            <a:endParaRPr sz="800"/>
          </a:p>
          <a:p>
            <a:pPr indent="457200" lvl="0" marL="0" rtl="0" algn="l">
              <a:lnSpc>
                <a:spcPct val="150000"/>
              </a:lnSpc>
              <a:spcBef>
                <a:spcPts val="0"/>
              </a:spcBef>
              <a:spcAft>
                <a:spcPts val="0"/>
              </a:spcAft>
              <a:buNone/>
            </a:pPr>
            <a:r>
              <a:rPr lang="en" sz="1400"/>
              <a:t>(no experience)</a:t>
            </a:r>
            <a:endParaRPr/>
          </a:p>
          <a:p>
            <a:pPr indent="0" lvl="0" marL="0" rtl="0" algn="l">
              <a:lnSpc>
                <a:spcPct val="150000"/>
              </a:lnSpc>
              <a:spcBef>
                <a:spcPts val="0"/>
              </a:spcBef>
              <a:spcAft>
                <a:spcPts val="0"/>
              </a:spcAft>
              <a:buNone/>
            </a:pPr>
            <a:r>
              <a:rPr b="1" lang="en" sz="2000" u="sng"/>
              <a:t>Concert Band</a:t>
            </a:r>
            <a:r>
              <a:rPr lang="en" sz="2000"/>
              <a:t> </a:t>
            </a:r>
            <a:r>
              <a:rPr lang="en"/>
              <a:t>- Level 2</a:t>
            </a:r>
            <a:endParaRPr/>
          </a:p>
          <a:p>
            <a:pPr indent="457200" lvl="0" marL="0" rtl="0" algn="l">
              <a:lnSpc>
                <a:spcPct val="150000"/>
              </a:lnSpc>
              <a:spcBef>
                <a:spcPts val="0"/>
              </a:spcBef>
              <a:spcAft>
                <a:spcPts val="0"/>
              </a:spcAft>
              <a:buNone/>
            </a:pPr>
            <a:r>
              <a:rPr lang="en" sz="1300"/>
              <a:t>(Previous band exp</a:t>
            </a:r>
            <a:r>
              <a:rPr lang="en"/>
              <a:t>erience required) </a:t>
            </a:r>
            <a:endParaRPr/>
          </a:p>
          <a:p>
            <a:pPr indent="0" lvl="0" marL="0" rtl="0" algn="l">
              <a:lnSpc>
                <a:spcPct val="150000"/>
              </a:lnSpc>
              <a:spcBef>
                <a:spcPts val="0"/>
              </a:spcBef>
              <a:spcAft>
                <a:spcPts val="0"/>
              </a:spcAft>
              <a:buNone/>
            </a:pPr>
            <a:r>
              <a:rPr lang="en" sz="900"/>
              <a:t> </a:t>
            </a:r>
            <a:r>
              <a:rPr b="1" lang="en" sz="2000" u="sng"/>
              <a:t>Symphonic Band</a:t>
            </a:r>
            <a:r>
              <a:rPr lang="en" sz="2000"/>
              <a:t> -</a:t>
            </a:r>
            <a:r>
              <a:rPr lang="en"/>
              <a:t> Level 3</a:t>
            </a:r>
            <a:endParaRPr/>
          </a:p>
          <a:p>
            <a:pPr indent="457200" lvl="0" marL="0" rtl="0" algn="l">
              <a:lnSpc>
                <a:spcPct val="115000"/>
              </a:lnSpc>
              <a:spcBef>
                <a:spcPts val="0"/>
              </a:spcBef>
              <a:spcAft>
                <a:spcPts val="0"/>
              </a:spcAft>
              <a:buClr>
                <a:schemeClr val="dk1"/>
              </a:buClr>
              <a:buSzPts val="1100"/>
              <a:buFont typeface="Arial"/>
              <a:buNone/>
            </a:pPr>
            <a:r>
              <a:rPr lang="en"/>
              <a:t>(Previous band experience, an audition and </a:t>
            </a:r>
            <a:endParaRPr/>
          </a:p>
          <a:p>
            <a:pPr indent="457200" lvl="0" marL="0" rtl="0" algn="l">
              <a:lnSpc>
                <a:spcPct val="150000"/>
              </a:lnSpc>
              <a:spcBef>
                <a:spcPts val="0"/>
              </a:spcBef>
              <a:spcAft>
                <a:spcPts val="0"/>
              </a:spcAft>
              <a:buClr>
                <a:schemeClr val="dk1"/>
              </a:buClr>
              <a:buSzPts val="1100"/>
              <a:buFont typeface="Arial"/>
              <a:buNone/>
            </a:pPr>
            <a:r>
              <a:rPr lang="en"/>
              <a:t>private lessons are required)</a:t>
            </a:r>
            <a:r>
              <a:rPr lang="en" sz="1300"/>
              <a:t> </a:t>
            </a:r>
            <a:endParaRPr sz="1300"/>
          </a:p>
          <a:p>
            <a:pPr indent="0" lvl="0" marL="0" rtl="0" algn="l">
              <a:spcBef>
                <a:spcPts val="0"/>
              </a:spcBef>
              <a:spcAft>
                <a:spcPts val="1600"/>
              </a:spcAft>
              <a:buNone/>
            </a:pPr>
            <a:r>
              <a:t/>
            </a:r>
            <a:endParaRPr/>
          </a:p>
        </p:txBody>
      </p:sp>
      <p:sp>
        <p:nvSpPr>
          <p:cNvPr id="71" name="Google Shape;71;p14"/>
          <p:cNvSpPr txBox="1"/>
          <p:nvPr/>
        </p:nvSpPr>
        <p:spPr>
          <a:xfrm>
            <a:off x="6373763" y="1423275"/>
            <a:ext cx="13158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Shadows Into Light"/>
                <a:ea typeface="Shadows Into Light"/>
                <a:cs typeface="Shadows Into Light"/>
                <a:sym typeface="Shadows Into Light"/>
              </a:rPr>
              <a:t>DMS Band</a:t>
            </a:r>
            <a:endParaRPr sz="1800">
              <a:latin typeface="Shadows Into Light"/>
              <a:ea typeface="Shadows Into Light"/>
              <a:cs typeface="Shadows Into Light"/>
              <a:sym typeface="Shadows Into Light"/>
            </a:endParaRPr>
          </a:p>
        </p:txBody>
      </p:sp>
      <p:sp>
        <p:nvSpPr>
          <p:cNvPr id="72" name="Google Shape;72;p14"/>
          <p:cNvSpPr/>
          <p:nvPr/>
        </p:nvSpPr>
        <p:spPr>
          <a:xfrm>
            <a:off x="5903025" y="1225475"/>
            <a:ext cx="2751600" cy="34374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4"/>
          <p:cNvPicPr preferRelativeResize="0"/>
          <p:nvPr/>
        </p:nvPicPr>
        <p:blipFill>
          <a:blip r:embed="rId3">
            <a:alphaModFix/>
          </a:blip>
          <a:stretch>
            <a:fillRect/>
          </a:stretch>
        </p:blipFill>
        <p:spPr>
          <a:xfrm>
            <a:off x="5953976" y="1319475"/>
            <a:ext cx="2649674" cy="3249399"/>
          </a:xfrm>
          <a:prstGeom prst="rect">
            <a:avLst/>
          </a:prstGeom>
          <a:noFill/>
          <a:ln cap="flat" cmpd="sng" w="9525">
            <a:solidFill>
              <a:srgbClr val="351C75"/>
            </a:solidFill>
            <a:prstDash val="solid"/>
            <a:round/>
            <a:headEnd len="sm" w="sm" type="none"/>
            <a:tailEnd len="sm" w="sm" type="none"/>
          </a:ln>
          <a:effectLst>
            <a:outerShdw blurRad="57150" rotWithShape="0" algn="bl" dir="5400000" dist="19050">
              <a:srgbClr val="9900FF">
                <a:alpha val="50000"/>
              </a:srgbClr>
            </a:outerShdw>
          </a:effectLst>
        </p:spPr>
      </p:pic>
      <p:sp>
        <p:nvSpPr>
          <p:cNvPr id="74" name="Google Shape;74;p14"/>
          <p:cNvSpPr txBox="1"/>
          <p:nvPr/>
        </p:nvSpPr>
        <p:spPr>
          <a:xfrm>
            <a:off x="6626938" y="1423275"/>
            <a:ext cx="13158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Shadows Into Light"/>
                <a:ea typeface="Shadows Into Light"/>
                <a:cs typeface="Shadows Into Light"/>
                <a:sym typeface="Shadows Into Light"/>
              </a:rPr>
              <a:t>J</a:t>
            </a:r>
            <a:r>
              <a:rPr lang="en" sz="1800">
                <a:latin typeface="Shadows Into Light"/>
                <a:ea typeface="Shadows Into Light"/>
                <a:cs typeface="Shadows Into Light"/>
                <a:sym typeface="Shadows Into Light"/>
              </a:rPr>
              <a:t>MS Band</a:t>
            </a:r>
            <a:endParaRPr sz="1800">
              <a:latin typeface="Shadows Into Light"/>
              <a:ea typeface="Shadows Into Light"/>
              <a:cs typeface="Shadows Into Light"/>
              <a:sym typeface="Shadows In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0" l="10205" r="27751" t="0"/>
          <a:stretch/>
        </p:blipFill>
        <p:spPr>
          <a:xfrm>
            <a:off x="994725" y="2313875"/>
            <a:ext cx="769895" cy="1605825"/>
          </a:xfrm>
          <a:prstGeom prst="rect">
            <a:avLst/>
          </a:prstGeom>
          <a:noFill/>
          <a:ln>
            <a:noFill/>
          </a:ln>
        </p:spPr>
      </p:pic>
      <p:sp>
        <p:nvSpPr>
          <p:cNvPr id="80" name="Google Shape;80;p15"/>
          <p:cNvSpPr txBox="1"/>
          <p:nvPr>
            <p:ph type="title"/>
          </p:nvPr>
        </p:nvSpPr>
        <p:spPr>
          <a:xfrm>
            <a:off x="311700" y="445025"/>
            <a:ext cx="8520600" cy="1158300"/>
          </a:xfrm>
          <a:prstGeom prst="rect">
            <a:avLst/>
          </a:prstGeom>
          <a:ln cap="flat" cmpd="sng" w="19050">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What Instruments Can I Learn when I Join Beginner Band? </a:t>
            </a:r>
            <a:endParaRPr b="1"/>
          </a:p>
        </p:txBody>
      </p:sp>
      <p:sp>
        <p:nvSpPr>
          <p:cNvPr id="81" name="Google Shape;81;p15"/>
          <p:cNvSpPr txBox="1"/>
          <p:nvPr>
            <p:ph idx="4294967295" type="body"/>
          </p:nvPr>
        </p:nvSpPr>
        <p:spPr>
          <a:xfrm>
            <a:off x="517250" y="1664950"/>
            <a:ext cx="4159500" cy="29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Beginner</a:t>
            </a:r>
            <a:r>
              <a:rPr lang="en" u="sng"/>
              <a:t> Woodwind/Percussion Class:</a:t>
            </a:r>
            <a:endParaRPr u="sng"/>
          </a:p>
          <a:p>
            <a:pPr indent="457200" lvl="0" marL="914400" rtl="0" algn="l">
              <a:lnSpc>
                <a:spcPct val="100000"/>
              </a:lnSpc>
              <a:spcBef>
                <a:spcPts val="1600"/>
              </a:spcBef>
              <a:spcAft>
                <a:spcPts val="0"/>
              </a:spcAft>
              <a:buNone/>
            </a:pPr>
            <a:r>
              <a:rPr b="1" lang="en"/>
              <a:t>Flute </a:t>
            </a:r>
            <a:endParaRPr b="1"/>
          </a:p>
          <a:p>
            <a:pPr indent="457200" lvl="0" marL="914400" rtl="0" algn="l">
              <a:lnSpc>
                <a:spcPct val="100000"/>
              </a:lnSpc>
              <a:spcBef>
                <a:spcPts val="0"/>
              </a:spcBef>
              <a:spcAft>
                <a:spcPts val="0"/>
              </a:spcAft>
              <a:buNone/>
            </a:pPr>
            <a:r>
              <a:rPr b="1" lang="en"/>
              <a:t>Oboe</a:t>
            </a:r>
            <a:endParaRPr b="1"/>
          </a:p>
          <a:p>
            <a:pPr indent="457200" lvl="0" marL="914400" rtl="0" algn="l">
              <a:lnSpc>
                <a:spcPct val="100000"/>
              </a:lnSpc>
              <a:spcBef>
                <a:spcPts val="0"/>
              </a:spcBef>
              <a:spcAft>
                <a:spcPts val="0"/>
              </a:spcAft>
              <a:buNone/>
            </a:pPr>
            <a:r>
              <a:rPr b="1" lang="en"/>
              <a:t>Clarinet </a:t>
            </a:r>
            <a:endParaRPr b="1"/>
          </a:p>
          <a:p>
            <a:pPr indent="457200" lvl="0" marL="914400" rtl="0" algn="l">
              <a:lnSpc>
                <a:spcPct val="100000"/>
              </a:lnSpc>
              <a:spcBef>
                <a:spcPts val="0"/>
              </a:spcBef>
              <a:spcAft>
                <a:spcPts val="0"/>
              </a:spcAft>
              <a:buNone/>
            </a:pPr>
            <a:r>
              <a:rPr b="1" lang="en"/>
              <a:t>Alto Saxophone  </a:t>
            </a:r>
            <a:endParaRPr b="1"/>
          </a:p>
          <a:p>
            <a:pPr indent="457200" lvl="0" marL="914400" rtl="0" algn="l">
              <a:lnSpc>
                <a:spcPct val="100000"/>
              </a:lnSpc>
              <a:spcBef>
                <a:spcPts val="0"/>
              </a:spcBef>
              <a:spcAft>
                <a:spcPts val="0"/>
              </a:spcAft>
              <a:buNone/>
            </a:pPr>
            <a:r>
              <a:rPr b="1" lang="en"/>
              <a:t>Percussion</a:t>
            </a: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82" name="Google Shape;82;p15"/>
          <p:cNvSpPr txBox="1"/>
          <p:nvPr>
            <p:ph idx="4294967295" type="body"/>
          </p:nvPr>
        </p:nvSpPr>
        <p:spPr>
          <a:xfrm>
            <a:off x="4907100" y="1664975"/>
            <a:ext cx="3925200" cy="29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Beginner</a:t>
            </a:r>
            <a:r>
              <a:rPr lang="en" u="sng"/>
              <a:t> Brass Class: </a:t>
            </a:r>
            <a:endParaRPr u="sng"/>
          </a:p>
          <a:p>
            <a:pPr indent="0" lvl="0" marL="0" rtl="0" algn="l">
              <a:lnSpc>
                <a:spcPct val="100000"/>
              </a:lnSpc>
              <a:spcBef>
                <a:spcPts val="1600"/>
              </a:spcBef>
              <a:spcAft>
                <a:spcPts val="0"/>
              </a:spcAft>
              <a:buNone/>
            </a:pPr>
            <a:r>
              <a:rPr b="1" lang="en"/>
              <a:t>Trumpet </a:t>
            </a:r>
            <a:endParaRPr b="1"/>
          </a:p>
          <a:p>
            <a:pPr indent="0" lvl="0" marL="0" rtl="0" algn="l">
              <a:lnSpc>
                <a:spcPct val="100000"/>
              </a:lnSpc>
              <a:spcBef>
                <a:spcPts val="0"/>
              </a:spcBef>
              <a:spcAft>
                <a:spcPts val="0"/>
              </a:spcAft>
              <a:buNone/>
            </a:pPr>
            <a:r>
              <a:rPr b="1" lang="en"/>
              <a:t>Trombone </a:t>
            </a:r>
            <a:endParaRPr b="1"/>
          </a:p>
          <a:p>
            <a:pPr indent="0" lvl="0" marL="0" rtl="0" algn="l">
              <a:lnSpc>
                <a:spcPct val="100000"/>
              </a:lnSpc>
              <a:spcBef>
                <a:spcPts val="0"/>
              </a:spcBef>
              <a:spcAft>
                <a:spcPts val="0"/>
              </a:spcAft>
              <a:buNone/>
            </a:pPr>
            <a:r>
              <a:rPr b="1" lang="en"/>
              <a:t>French Horn </a:t>
            </a:r>
            <a:endParaRPr b="1"/>
          </a:p>
          <a:p>
            <a:pPr indent="0" lvl="0" marL="0" rtl="0" algn="l">
              <a:lnSpc>
                <a:spcPct val="100000"/>
              </a:lnSpc>
              <a:spcBef>
                <a:spcPts val="0"/>
              </a:spcBef>
              <a:spcAft>
                <a:spcPts val="0"/>
              </a:spcAft>
              <a:buNone/>
            </a:pPr>
            <a:r>
              <a:rPr b="1" lang="en"/>
              <a:t>Baritone</a:t>
            </a:r>
            <a:endParaRPr b="1"/>
          </a:p>
          <a:p>
            <a:pPr indent="0" lvl="0" marL="0" rtl="0" algn="l">
              <a:lnSpc>
                <a:spcPct val="100000"/>
              </a:lnSpc>
              <a:spcBef>
                <a:spcPts val="0"/>
              </a:spcBef>
              <a:spcAft>
                <a:spcPts val="0"/>
              </a:spcAft>
              <a:buNone/>
            </a:pPr>
            <a:r>
              <a:rPr b="1" lang="en"/>
              <a:t>Tuba</a:t>
            </a:r>
            <a:endParaRPr b="1"/>
          </a:p>
          <a:p>
            <a:pPr indent="0" lvl="0" marL="0" rtl="0" algn="l">
              <a:lnSpc>
                <a:spcPct val="100000"/>
              </a:lnSpc>
              <a:spcBef>
                <a:spcPts val="0"/>
              </a:spcBef>
              <a:spcAft>
                <a:spcPts val="0"/>
              </a:spcAft>
              <a:buNone/>
            </a:pPr>
            <a:r>
              <a:rPr b="1" lang="en"/>
              <a:t>Bassoon</a:t>
            </a:r>
            <a:endParaRPr b="1"/>
          </a:p>
        </p:txBody>
      </p:sp>
      <p:pic>
        <p:nvPicPr>
          <p:cNvPr id="83" name="Google Shape;83;p15"/>
          <p:cNvPicPr preferRelativeResize="0"/>
          <p:nvPr/>
        </p:nvPicPr>
        <p:blipFill>
          <a:blip r:embed="rId4">
            <a:alphaModFix/>
          </a:blip>
          <a:stretch>
            <a:fillRect/>
          </a:stretch>
        </p:blipFill>
        <p:spPr>
          <a:xfrm>
            <a:off x="7351750" y="1755998"/>
            <a:ext cx="1309825" cy="526650"/>
          </a:xfrm>
          <a:prstGeom prst="rect">
            <a:avLst/>
          </a:prstGeom>
          <a:noFill/>
          <a:ln>
            <a:noFill/>
          </a:ln>
        </p:spPr>
      </p:pic>
      <p:pic>
        <p:nvPicPr>
          <p:cNvPr id="84" name="Google Shape;84;p15"/>
          <p:cNvPicPr preferRelativeResize="0"/>
          <p:nvPr/>
        </p:nvPicPr>
        <p:blipFill>
          <a:blip r:embed="rId5">
            <a:alphaModFix/>
          </a:blip>
          <a:stretch>
            <a:fillRect/>
          </a:stretch>
        </p:blipFill>
        <p:spPr>
          <a:xfrm>
            <a:off x="7274325" y="3290150"/>
            <a:ext cx="1464676" cy="1112700"/>
          </a:xfrm>
          <a:prstGeom prst="rect">
            <a:avLst/>
          </a:prstGeom>
          <a:noFill/>
          <a:ln>
            <a:noFill/>
          </a:ln>
        </p:spPr>
      </p:pic>
      <p:pic>
        <p:nvPicPr>
          <p:cNvPr id="85" name="Google Shape;85;p15"/>
          <p:cNvPicPr preferRelativeResize="0"/>
          <p:nvPr/>
        </p:nvPicPr>
        <p:blipFill>
          <a:blip r:embed="rId6">
            <a:alphaModFix/>
          </a:blip>
          <a:stretch>
            <a:fillRect/>
          </a:stretch>
        </p:blipFill>
        <p:spPr>
          <a:xfrm>
            <a:off x="6512400" y="2339775"/>
            <a:ext cx="1629150" cy="787424"/>
          </a:xfrm>
          <a:prstGeom prst="rect">
            <a:avLst/>
          </a:prstGeom>
          <a:noFill/>
          <a:ln>
            <a:noFill/>
          </a:ln>
        </p:spPr>
      </p:pic>
      <p:pic>
        <p:nvPicPr>
          <p:cNvPr id="86" name="Google Shape;86;p15"/>
          <p:cNvPicPr preferRelativeResize="0"/>
          <p:nvPr/>
        </p:nvPicPr>
        <p:blipFill>
          <a:blip r:embed="rId7">
            <a:alphaModFix/>
          </a:blip>
          <a:stretch>
            <a:fillRect/>
          </a:stretch>
        </p:blipFill>
        <p:spPr>
          <a:xfrm>
            <a:off x="6177488" y="3446425"/>
            <a:ext cx="1063125" cy="1605825"/>
          </a:xfrm>
          <a:prstGeom prst="rect">
            <a:avLst/>
          </a:prstGeom>
          <a:noFill/>
          <a:ln>
            <a:noFill/>
          </a:ln>
        </p:spPr>
      </p:pic>
      <p:pic>
        <p:nvPicPr>
          <p:cNvPr id="87" name="Google Shape;87;p15"/>
          <p:cNvPicPr preferRelativeResize="0"/>
          <p:nvPr/>
        </p:nvPicPr>
        <p:blipFill>
          <a:blip r:embed="rId8">
            <a:alphaModFix/>
          </a:blip>
          <a:stretch>
            <a:fillRect/>
          </a:stretch>
        </p:blipFill>
        <p:spPr>
          <a:xfrm>
            <a:off x="637175" y="2490663"/>
            <a:ext cx="659600" cy="1758974"/>
          </a:xfrm>
          <a:prstGeom prst="rect">
            <a:avLst/>
          </a:prstGeom>
          <a:noFill/>
          <a:ln>
            <a:noFill/>
          </a:ln>
        </p:spPr>
      </p:pic>
      <p:pic>
        <p:nvPicPr>
          <p:cNvPr id="88" name="Google Shape;88;p15"/>
          <p:cNvPicPr preferRelativeResize="0"/>
          <p:nvPr/>
        </p:nvPicPr>
        <p:blipFill>
          <a:blip r:embed="rId9">
            <a:alphaModFix/>
          </a:blip>
          <a:stretch>
            <a:fillRect/>
          </a:stretch>
        </p:blipFill>
        <p:spPr>
          <a:xfrm rot="-5400000">
            <a:off x="-622587" y="3480512"/>
            <a:ext cx="2349751" cy="481175"/>
          </a:xfrm>
          <a:prstGeom prst="rect">
            <a:avLst/>
          </a:prstGeom>
          <a:noFill/>
          <a:ln>
            <a:noFill/>
          </a:ln>
        </p:spPr>
      </p:pic>
      <p:pic>
        <p:nvPicPr>
          <p:cNvPr id="89" name="Google Shape;89;p15"/>
          <p:cNvPicPr preferRelativeResize="0"/>
          <p:nvPr/>
        </p:nvPicPr>
        <p:blipFill>
          <a:blip r:embed="rId10">
            <a:alphaModFix/>
          </a:blip>
          <a:stretch>
            <a:fillRect/>
          </a:stretch>
        </p:blipFill>
        <p:spPr>
          <a:xfrm>
            <a:off x="2723545" y="3798875"/>
            <a:ext cx="1464675" cy="1097092"/>
          </a:xfrm>
          <a:prstGeom prst="rect">
            <a:avLst/>
          </a:prstGeom>
          <a:noFill/>
          <a:ln>
            <a:noFill/>
          </a:ln>
        </p:spPr>
      </p:pic>
      <p:pic>
        <p:nvPicPr>
          <p:cNvPr id="90" name="Google Shape;90;p15"/>
          <p:cNvPicPr preferRelativeResize="0"/>
          <p:nvPr/>
        </p:nvPicPr>
        <p:blipFill rotWithShape="1">
          <a:blip r:embed="rId11">
            <a:alphaModFix/>
          </a:blip>
          <a:srcRect b="0" l="21738" r="24953" t="0"/>
          <a:stretch/>
        </p:blipFill>
        <p:spPr>
          <a:xfrm>
            <a:off x="1858375" y="3814963"/>
            <a:ext cx="659600" cy="1237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6"/>
          <p:cNvSpPr/>
          <p:nvPr/>
        </p:nvSpPr>
        <p:spPr>
          <a:xfrm>
            <a:off x="3107200" y="419650"/>
            <a:ext cx="5129225" cy="751950"/>
          </a:xfrm>
          <a:prstGeom prst="flowChartProcess">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ph type="title"/>
          </p:nvPr>
        </p:nvSpPr>
        <p:spPr>
          <a:xfrm>
            <a:off x="3202275" y="489025"/>
            <a:ext cx="5280900" cy="613200"/>
          </a:xfrm>
          <a:prstGeom prst="rect">
            <a:avLst/>
          </a:prstGeom>
          <a:solidFill>
            <a:srgbClr val="674EA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Frequently Asked Questions: </a:t>
            </a:r>
            <a:endParaRPr b="1">
              <a:solidFill>
                <a:srgbClr val="FFFFFF"/>
              </a:solidFill>
            </a:endParaRPr>
          </a:p>
        </p:txBody>
      </p:sp>
      <p:sp>
        <p:nvSpPr>
          <p:cNvPr id="97" name="Google Shape;97;p16"/>
          <p:cNvSpPr txBox="1"/>
          <p:nvPr>
            <p:ph idx="4294967295" type="body"/>
          </p:nvPr>
        </p:nvSpPr>
        <p:spPr>
          <a:xfrm>
            <a:off x="311700" y="1305875"/>
            <a:ext cx="8405400" cy="3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Can I join Beginner Band as a 7th or an 8th grader? </a:t>
            </a:r>
            <a:endParaRPr b="1" sz="1700"/>
          </a:p>
          <a:p>
            <a:pPr indent="0" lvl="0" marL="0" rtl="0" algn="l">
              <a:spcBef>
                <a:spcPts val="1600"/>
              </a:spcBef>
              <a:spcAft>
                <a:spcPts val="0"/>
              </a:spcAft>
              <a:buNone/>
            </a:pPr>
            <a:r>
              <a:rPr lang="en" sz="1700"/>
              <a:t>Yes! Your grade level</a:t>
            </a:r>
            <a:r>
              <a:rPr lang="en" sz="1700"/>
              <a:t> doesn’t matter! Beginner Band will be a mix of 6th, 7th and 8th grade students. 7th or 8th graders can </a:t>
            </a:r>
            <a:r>
              <a:rPr i="1" lang="en" sz="1700"/>
              <a:t>only</a:t>
            </a:r>
            <a:r>
              <a:rPr lang="en" sz="1700"/>
              <a:t> join Concert or Symphonic Band with at least 1 year of band experience.</a:t>
            </a:r>
            <a:endParaRPr sz="1700"/>
          </a:p>
          <a:p>
            <a:pPr indent="0" lvl="0" marL="0" rtl="0" algn="l">
              <a:spcBef>
                <a:spcPts val="1600"/>
              </a:spcBef>
              <a:spcAft>
                <a:spcPts val="0"/>
              </a:spcAft>
              <a:buNone/>
            </a:pPr>
            <a:r>
              <a:rPr b="1" lang="en" sz="1700"/>
              <a:t>Can I play piano or guitar in band? </a:t>
            </a:r>
            <a:endParaRPr b="1" sz="1700"/>
          </a:p>
          <a:p>
            <a:pPr indent="0" lvl="0" marL="0" rtl="0" algn="l">
              <a:spcBef>
                <a:spcPts val="1600"/>
              </a:spcBef>
              <a:spcAft>
                <a:spcPts val="0"/>
              </a:spcAft>
              <a:buNone/>
            </a:pPr>
            <a:r>
              <a:rPr lang="en" sz="1700"/>
              <a:t>Not in Beginner, Concert or Symphonic Band classes. But, you can play piano, electric guitar, or bass guitar in </a:t>
            </a:r>
            <a:r>
              <a:rPr i="1" lang="en" sz="1700"/>
              <a:t>jazz band</a:t>
            </a:r>
            <a:r>
              <a:rPr lang="en" sz="1700"/>
              <a:t>! Piano experience is also EXTREMELY useful for percussion! We require Jazz Band students to also be a member of Concert/Symphonic Band classes. </a:t>
            </a:r>
            <a:endParaRPr sz="1700"/>
          </a:p>
          <a:p>
            <a:pPr indent="0" lvl="0" marL="0" rtl="0" algn="l">
              <a:spcBef>
                <a:spcPts val="1600"/>
              </a:spcBef>
              <a:spcAft>
                <a:spcPts val="1600"/>
              </a:spcAft>
              <a:buNone/>
            </a:pPr>
            <a:r>
              <a:t/>
            </a:r>
            <a:endParaRPr/>
          </a:p>
        </p:txBody>
      </p:sp>
      <p:pic>
        <p:nvPicPr>
          <p:cNvPr id="98" name="Google Shape;98;p16"/>
          <p:cNvPicPr preferRelativeResize="0"/>
          <p:nvPr/>
        </p:nvPicPr>
        <p:blipFill>
          <a:blip r:embed="rId3">
            <a:alphaModFix/>
          </a:blip>
          <a:stretch>
            <a:fillRect/>
          </a:stretch>
        </p:blipFill>
        <p:spPr>
          <a:xfrm>
            <a:off x="974125" y="166750"/>
            <a:ext cx="1192874" cy="1192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2" name="Shape 102"/>
        <p:cNvGrpSpPr/>
        <p:nvPr/>
      </p:nvGrpSpPr>
      <p:grpSpPr>
        <a:xfrm>
          <a:off x="0" y="0"/>
          <a:ext cx="0" cy="0"/>
          <a:chOff x="0" y="0"/>
          <a:chExt cx="0" cy="0"/>
        </a:xfrm>
      </p:grpSpPr>
      <p:sp>
        <p:nvSpPr>
          <p:cNvPr id="103" name="Google Shape;103;p17"/>
          <p:cNvSpPr txBox="1"/>
          <p:nvPr>
            <p:ph idx="4294967295" type="body"/>
          </p:nvPr>
        </p:nvSpPr>
        <p:spPr>
          <a:xfrm>
            <a:off x="311700" y="1437275"/>
            <a:ext cx="8520600" cy="32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Can I play violin, viola, or cello (or any other string instrument) in band? </a:t>
            </a:r>
            <a:endParaRPr b="1" sz="1700"/>
          </a:p>
          <a:p>
            <a:pPr indent="0" lvl="0" marL="0" rtl="0" algn="l">
              <a:spcBef>
                <a:spcPts val="1600"/>
              </a:spcBef>
              <a:spcAft>
                <a:spcPts val="0"/>
              </a:spcAft>
              <a:buNone/>
            </a:pPr>
            <a:r>
              <a:rPr lang="en" sz="1700"/>
              <a:t>No, I’m afraid not. But again, the experience is </a:t>
            </a:r>
            <a:r>
              <a:rPr i="1" lang="en" sz="1700"/>
              <a:t>very </a:t>
            </a:r>
            <a:r>
              <a:rPr lang="en" sz="1700"/>
              <a:t>helpful! Come and talk with Mrs. Rakoff and see how to get involved. String Bass players can get involved in Symphonic Band, so please come speak with Mrs. Rakoff if you play String Bass! </a:t>
            </a:r>
            <a:endParaRPr sz="1700"/>
          </a:p>
          <a:p>
            <a:pPr indent="0" lvl="0" marL="0" rtl="0" algn="l">
              <a:spcBef>
                <a:spcPts val="1600"/>
              </a:spcBef>
              <a:spcAft>
                <a:spcPts val="0"/>
              </a:spcAft>
              <a:buNone/>
            </a:pPr>
            <a:r>
              <a:rPr b="1" lang="en" sz="1700"/>
              <a:t>I just want to play the snare drum only! Can I? </a:t>
            </a:r>
            <a:endParaRPr b="1" sz="1700"/>
          </a:p>
          <a:p>
            <a:pPr indent="0" lvl="0" marL="0" rtl="0" algn="l">
              <a:spcBef>
                <a:spcPts val="1600"/>
              </a:spcBef>
              <a:spcAft>
                <a:spcPts val="0"/>
              </a:spcAft>
              <a:buNone/>
            </a:pPr>
            <a:r>
              <a:rPr lang="en" sz="1700"/>
              <a:t>Nope. Sorry. Journey Middle School emphasizes the </a:t>
            </a:r>
            <a:r>
              <a:rPr i="1" lang="en" sz="1700"/>
              <a:t>well-rounded</a:t>
            </a:r>
            <a:r>
              <a:rPr lang="en" sz="1700"/>
              <a:t> percussionist. If you join band as a percussionist, you will learn the mallet instruments as well as the battery percussion like snare drum, bass drum, etc. You will rent (and play) both! Learning something new is part of the awesome band experience! </a:t>
            </a:r>
            <a:endParaRPr sz="1700"/>
          </a:p>
          <a:p>
            <a:pPr indent="0" lvl="0" marL="0" rtl="0" algn="l">
              <a:spcBef>
                <a:spcPts val="1600"/>
              </a:spcBef>
              <a:spcAft>
                <a:spcPts val="1600"/>
              </a:spcAft>
              <a:buNone/>
            </a:pPr>
            <a:r>
              <a:t/>
            </a:r>
            <a:endParaRPr sz="1700"/>
          </a:p>
        </p:txBody>
      </p:sp>
      <p:sp>
        <p:nvSpPr>
          <p:cNvPr id="104" name="Google Shape;104;p17"/>
          <p:cNvSpPr/>
          <p:nvPr/>
        </p:nvSpPr>
        <p:spPr>
          <a:xfrm>
            <a:off x="311700" y="426650"/>
            <a:ext cx="5129225" cy="751950"/>
          </a:xfrm>
          <a:prstGeom prst="flowChartProcess">
            <a:avLst/>
          </a:prstGeom>
          <a:solidFill>
            <a:srgbClr val="674EA7"/>
          </a:solidFill>
          <a:ln cap="flat" cmpd="sng" w="9525">
            <a:solidFill>
              <a:srgbClr val="201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Frequently Asked Questions: </a:t>
            </a:r>
            <a:endParaRPr b="1">
              <a:solidFill>
                <a:srgbClr val="FFFFFF"/>
              </a:solidFill>
            </a:endParaRPr>
          </a:p>
        </p:txBody>
      </p:sp>
      <p:pic>
        <p:nvPicPr>
          <p:cNvPr id="106" name="Google Shape;106;p17"/>
          <p:cNvPicPr preferRelativeResize="0"/>
          <p:nvPr/>
        </p:nvPicPr>
        <p:blipFill>
          <a:blip r:embed="rId3">
            <a:alphaModFix/>
          </a:blip>
          <a:stretch>
            <a:fillRect/>
          </a:stretch>
        </p:blipFill>
        <p:spPr>
          <a:xfrm>
            <a:off x="6818298" y="229950"/>
            <a:ext cx="1389860" cy="117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0" name="Shape 110"/>
        <p:cNvGrpSpPr/>
        <p:nvPr/>
      </p:nvGrpSpPr>
      <p:grpSpPr>
        <a:xfrm>
          <a:off x="0" y="0"/>
          <a:ext cx="0" cy="0"/>
          <a:chOff x="0" y="0"/>
          <a:chExt cx="0" cy="0"/>
        </a:xfrm>
      </p:grpSpPr>
      <p:sp>
        <p:nvSpPr>
          <p:cNvPr id="111" name="Google Shape;111;p18"/>
          <p:cNvSpPr/>
          <p:nvPr/>
        </p:nvSpPr>
        <p:spPr>
          <a:xfrm>
            <a:off x="3107175" y="419650"/>
            <a:ext cx="5129225" cy="751950"/>
          </a:xfrm>
          <a:prstGeom prst="flowChartProcess">
            <a:avLst/>
          </a:prstGeom>
          <a:solidFill>
            <a:srgbClr val="674EA7"/>
          </a:solidFill>
          <a:ln cap="flat" cmpd="sng" w="9525">
            <a:solidFill>
              <a:srgbClr val="201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ph type="title"/>
          </p:nvPr>
        </p:nvSpPr>
        <p:spPr>
          <a:xfrm>
            <a:off x="3189450" y="489025"/>
            <a:ext cx="52809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Frequently Asked Questions: </a:t>
            </a:r>
            <a:endParaRPr b="1">
              <a:solidFill>
                <a:srgbClr val="FFFFFF"/>
              </a:solidFill>
            </a:endParaRPr>
          </a:p>
        </p:txBody>
      </p:sp>
      <p:sp>
        <p:nvSpPr>
          <p:cNvPr id="113" name="Google Shape;113;p18"/>
          <p:cNvSpPr txBox="1"/>
          <p:nvPr>
            <p:ph idx="4294967295" type="body"/>
          </p:nvPr>
        </p:nvSpPr>
        <p:spPr>
          <a:xfrm>
            <a:off x="311700" y="1305875"/>
            <a:ext cx="8405400" cy="3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Does the band take </a:t>
            </a:r>
            <a:r>
              <a:rPr b="1" i="1" lang="en" sz="1700"/>
              <a:t>trips</a:t>
            </a:r>
            <a:r>
              <a:rPr b="1" lang="en" sz="1700"/>
              <a:t>?</a:t>
            </a:r>
            <a:endParaRPr b="1" sz="1700"/>
          </a:p>
          <a:p>
            <a:pPr indent="0" lvl="0" marL="0" rtl="0" algn="l">
              <a:spcBef>
                <a:spcPts val="1600"/>
              </a:spcBef>
              <a:spcAft>
                <a:spcPts val="0"/>
              </a:spcAft>
              <a:buNone/>
            </a:pPr>
            <a:r>
              <a:rPr lang="en" sz="1700"/>
              <a:t>YES! They are a ton of fun. We travel to compete or perform once a year. Possible trip destinations include Disney in Orlando, Dollywood in Gatlinburg, or Six Flags in Atlanta.</a:t>
            </a:r>
            <a:endParaRPr sz="1700"/>
          </a:p>
          <a:p>
            <a:pPr indent="0" lvl="0" marL="0" rtl="0" algn="l">
              <a:spcBef>
                <a:spcPts val="1600"/>
              </a:spcBef>
              <a:spcAft>
                <a:spcPts val="0"/>
              </a:spcAft>
              <a:buNone/>
            </a:pPr>
            <a:r>
              <a:rPr b="1" lang="en" sz="1700"/>
              <a:t>Band is too expensive. Is there a way to supplement my band fees? </a:t>
            </a:r>
            <a:endParaRPr b="1" sz="1700"/>
          </a:p>
          <a:p>
            <a:pPr indent="0" lvl="0" marL="0" rtl="0" algn="l">
              <a:spcBef>
                <a:spcPts val="1600"/>
              </a:spcBef>
              <a:spcAft>
                <a:spcPts val="0"/>
              </a:spcAft>
              <a:buNone/>
            </a:pPr>
            <a:r>
              <a:rPr lang="en" sz="1700"/>
              <a:t>There is </a:t>
            </a:r>
            <a:r>
              <a:rPr lang="en" sz="1700" u="sng"/>
              <a:t>ALWAYS</a:t>
            </a:r>
            <a:r>
              <a:rPr lang="en" sz="1700"/>
              <a:t> a way for </a:t>
            </a:r>
            <a:r>
              <a:rPr lang="en" sz="1700" u="sng"/>
              <a:t>ANY </a:t>
            </a:r>
            <a:r>
              <a:rPr lang="en" sz="1700"/>
              <a:t>student to join band! Please contact Mrs. Rakoff with questions or concerns you may have. We have many fundraiser options every year for those who want to contribute in that way. </a:t>
            </a:r>
            <a:endParaRPr sz="1700"/>
          </a:p>
          <a:p>
            <a:pPr indent="0" lvl="0" marL="0" rtl="0" algn="l">
              <a:spcBef>
                <a:spcPts val="1600"/>
              </a:spcBef>
              <a:spcAft>
                <a:spcPts val="1600"/>
              </a:spcAft>
              <a:buNone/>
            </a:pPr>
            <a:r>
              <a:t/>
            </a:r>
            <a:endParaRPr/>
          </a:p>
        </p:txBody>
      </p:sp>
      <p:pic>
        <p:nvPicPr>
          <p:cNvPr id="114" name="Google Shape;114;p18"/>
          <p:cNvPicPr preferRelativeResize="0"/>
          <p:nvPr/>
        </p:nvPicPr>
        <p:blipFill>
          <a:blip r:embed="rId3">
            <a:alphaModFix/>
          </a:blip>
          <a:stretch>
            <a:fillRect/>
          </a:stretch>
        </p:blipFill>
        <p:spPr>
          <a:xfrm>
            <a:off x="997473" y="134275"/>
            <a:ext cx="1389860" cy="11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u="sng"/>
              <a:t>How </a:t>
            </a:r>
            <a:r>
              <a:rPr b="1" lang="en" u="sng"/>
              <a:t>do I choose an Instrument?</a:t>
            </a:r>
            <a:endParaRPr b="1" u="sng"/>
          </a:p>
        </p:txBody>
      </p:sp>
      <p:sp>
        <p:nvSpPr>
          <p:cNvPr id="120" name="Google Shape;120;p19"/>
          <p:cNvSpPr txBox="1"/>
          <p:nvPr>
            <p:ph idx="4294967295" type="body"/>
          </p:nvPr>
        </p:nvSpPr>
        <p:spPr>
          <a:xfrm>
            <a:off x="311700" y="1058225"/>
            <a:ext cx="8520600" cy="169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JMS Bands hosts an </a:t>
            </a:r>
            <a:r>
              <a:rPr b="1" lang="en" sz="2400"/>
              <a:t>“Instrument Petting Zoo”</a:t>
            </a:r>
            <a:r>
              <a:rPr lang="en" sz="2200"/>
              <a:t> where students get to try </a:t>
            </a:r>
            <a:r>
              <a:rPr i="1" lang="en" sz="2200"/>
              <a:t>all </a:t>
            </a:r>
            <a:r>
              <a:rPr lang="en" sz="2200"/>
              <a:t>the instruments and see which one fits best! It’s important to know what you are more </a:t>
            </a:r>
            <a:r>
              <a:rPr i="1" lang="en" sz="2200"/>
              <a:t>naturally </a:t>
            </a:r>
            <a:r>
              <a:rPr lang="en" sz="2200"/>
              <a:t>inclined to play. </a:t>
            </a:r>
            <a:endParaRPr sz="2200"/>
          </a:p>
          <a:p>
            <a:pPr indent="0" lvl="0" marL="0" rtl="0" algn="l">
              <a:spcBef>
                <a:spcPts val="1600"/>
              </a:spcBef>
              <a:spcAft>
                <a:spcPts val="0"/>
              </a:spcAft>
              <a:buNone/>
            </a:pPr>
            <a:r>
              <a:rPr b="1" lang="en" sz="2200"/>
              <a:t>We are here to help you choose the right instrument! </a:t>
            </a:r>
            <a:endParaRPr b="1" sz="2200"/>
          </a:p>
          <a:p>
            <a:pPr indent="0" lvl="0" marL="0" rtl="0" algn="l">
              <a:spcBef>
                <a:spcPts val="1600"/>
              </a:spcBef>
              <a:spcAft>
                <a:spcPts val="0"/>
              </a:spcAft>
              <a:buNone/>
            </a:pPr>
            <a:r>
              <a:rPr lang="en" sz="2400">
                <a:latin typeface="Alfa Slab One"/>
                <a:ea typeface="Alfa Slab One"/>
                <a:cs typeface="Alfa Slab One"/>
                <a:sym typeface="Alfa Slab One"/>
              </a:rPr>
              <a:t> </a:t>
            </a:r>
            <a:endParaRPr sz="2400">
              <a:latin typeface="Alfa Slab One"/>
              <a:ea typeface="Alfa Slab One"/>
              <a:cs typeface="Alfa Slab One"/>
              <a:sym typeface="Alfa Slab One"/>
            </a:endParaRPr>
          </a:p>
          <a:p>
            <a:pPr indent="0" lvl="0" marL="0" rtl="0" algn="l">
              <a:spcBef>
                <a:spcPts val="1600"/>
              </a:spcBef>
              <a:spcAft>
                <a:spcPts val="1600"/>
              </a:spcAft>
              <a:buNone/>
            </a:pPr>
            <a:r>
              <a:t/>
            </a:r>
            <a:endParaRPr/>
          </a:p>
        </p:txBody>
      </p:sp>
      <p:sp>
        <p:nvSpPr>
          <p:cNvPr id="121" name="Google Shape;121;p19"/>
          <p:cNvSpPr txBox="1"/>
          <p:nvPr/>
        </p:nvSpPr>
        <p:spPr>
          <a:xfrm>
            <a:off x="818550" y="3182800"/>
            <a:ext cx="7506900" cy="183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u="sng">
                <a:latin typeface="Old Standard TT"/>
                <a:ea typeface="Old Standard TT"/>
                <a:cs typeface="Old Standard TT"/>
                <a:sym typeface="Old Standard TT"/>
              </a:rPr>
              <a:t>Petting Zoo dates:</a:t>
            </a:r>
            <a:endParaRPr b="1" sz="3300" u="sng">
              <a:latin typeface="Old Standard TT"/>
              <a:ea typeface="Old Standard TT"/>
              <a:cs typeface="Old Standard TT"/>
              <a:sym typeface="Old Standard TT"/>
            </a:endParaRPr>
          </a:p>
          <a:p>
            <a:pPr indent="0" lvl="0" marL="0" rtl="0" algn="ctr">
              <a:spcBef>
                <a:spcPts val="0"/>
              </a:spcBef>
              <a:spcAft>
                <a:spcPts val="0"/>
              </a:spcAft>
              <a:buNone/>
            </a:pPr>
            <a:r>
              <a:rPr lang="en" sz="2900">
                <a:latin typeface="Old Standard TT"/>
                <a:ea typeface="Old Standard TT"/>
                <a:cs typeface="Old Standard TT"/>
                <a:sym typeface="Old Standard TT"/>
              </a:rPr>
              <a:t>February 29 OR March 1</a:t>
            </a:r>
            <a:endParaRPr sz="2900">
              <a:latin typeface="Old Standard TT"/>
              <a:ea typeface="Old Standard TT"/>
              <a:cs typeface="Old Standard TT"/>
              <a:sym typeface="Old Standard TT"/>
            </a:endParaRPr>
          </a:p>
          <a:p>
            <a:pPr indent="0" lvl="0" marL="0" rtl="0" algn="ctr">
              <a:spcBef>
                <a:spcPts val="0"/>
              </a:spcBef>
              <a:spcAft>
                <a:spcPts val="0"/>
              </a:spcAft>
              <a:buNone/>
            </a:pPr>
            <a:r>
              <a:rPr lang="en" sz="3100">
                <a:latin typeface="Old Standard TT"/>
                <a:ea typeface="Old Standard TT"/>
                <a:cs typeface="Old Standard TT"/>
                <a:sym typeface="Old Standard TT"/>
              </a:rPr>
              <a:t>(in the </a:t>
            </a:r>
            <a:r>
              <a:rPr b="1" lang="en" sz="3100" u="sng">
                <a:latin typeface="Old Standard TT"/>
                <a:ea typeface="Old Standard TT"/>
                <a:cs typeface="Old Standard TT"/>
                <a:sym typeface="Old Standard TT"/>
              </a:rPr>
              <a:t>JMS</a:t>
            </a:r>
            <a:r>
              <a:rPr lang="en" sz="3100">
                <a:latin typeface="Old Standard TT"/>
                <a:ea typeface="Old Standard TT"/>
                <a:cs typeface="Old Standard TT"/>
                <a:sym typeface="Old Standard TT"/>
              </a:rPr>
              <a:t> Band Room)</a:t>
            </a:r>
            <a:endParaRPr sz="3100">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5" name="Shape 125"/>
        <p:cNvGrpSpPr/>
        <p:nvPr/>
      </p:nvGrpSpPr>
      <p:grpSpPr>
        <a:xfrm>
          <a:off x="0" y="0"/>
          <a:ext cx="0" cy="0"/>
          <a:chOff x="0" y="0"/>
          <a:chExt cx="0" cy="0"/>
        </a:xfrm>
      </p:grpSpPr>
      <p:sp>
        <p:nvSpPr>
          <p:cNvPr id="126" name="Google Shape;126;p20"/>
          <p:cNvSpPr txBox="1"/>
          <p:nvPr/>
        </p:nvSpPr>
        <p:spPr>
          <a:xfrm>
            <a:off x="1100725" y="1185475"/>
            <a:ext cx="73902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3200">
                <a:solidFill>
                  <a:schemeClr val="accent1"/>
                </a:solidFill>
                <a:latin typeface="Old Standard TT"/>
                <a:ea typeface="Old Standard TT"/>
                <a:cs typeface="Old Standard TT"/>
                <a:sym typeface="Old Standard TT"/>
              </a:rPr>
              <a:t>   </a:t>
            </a:r>
            <a:r>
              <a:rPr lang="en" sz="3200">
                <a:solidFill>
                  <a:schemeClr val="accent1"/>
                </a:solidFill>
                <a:latin typeface="Old Standard TT"/>
                <a:ea typeface="Old Standard TT"/>
                <a:cs typeface="Old Standard TT"/>
                <a:sym typeface="Old Standard TT"/>
              </a:rPr>
              <a:t>madisoncity.k12.al.us/journey       </a:t>
            </a:r>
            <a:endParaRPr sz="3200">
              <a:solidFill>
                <a:schemeClr val="accent1"/>
              </a:solidFill>
              <a:latin typeface="Old Standard TT"/>
              <a:ea typeface="Old Standard TT"/>
              <a:cs typeface="Old Standard TT"/>
              <a:sym typeface="Old Standard TT"/>
            </a:endParaRPr>
          </a:p>
          <a:p>
            <a:pPr indent="0" lvl="0" marL="0" rtl="0" algn="ctr">
              <a:spcBef>
                <a:spcPts val="0"/>
              </a:spcBef>
              <a:spcAft>
                <a:spcPts val="1000"/>
              </a:spcAft>
              <a:buClr>
                <a:schemeClr val="dk1"/>
              </a:buClr>
              <a:buSzPts val="1100"/>
              <a:buFont typeface="Arial"/>
              <a:buNone/>
            </a:pPr>
            <a:r>
              <a:rPr lang="en" sz="3200">
                <a:solidFill>
                  <a:schemeClr val="accent1"/>
                </a:solidFill>
                <a:latin typeface="Old Standard TT"/>
                <a:ea typeface="Old Standard TT"/>
                <a:cs typeface="Old Standard TT"/>
                <a:sym typeface="Old Standard TT"/>
              </a:rPr>
              <a:t>         &gt;Academics &gt;Fine Arts &gt;Band</a:t>
            </a:r>
            <a:endParaRPr>
              <a:latin typeface="Old Standard TT"/>
              <a:ea typeface="Old Standard TT"/>
              <a:cs typeface="Old Standard TT"/>
              <a:sym typeface="Old Standard TT"/>
            </a:endParaRPr>
          </a:p>
        </p:txBody>
      </p:sp>
      <p:sp>
        <p:nvSpPr>
          <p:cNvPr id="127" name="Google Shape;127;p20"/>
          <p:cNvSpPr txBox="1"/>
          <p:nvPr>
            <p:ph type="title"/>
          </p:nvPr>
        </p:nvSpPr>
        <p:spPr>
          <a:xfrm>
            <a:off x="994975" y="2527900"/>
            <a:ext cx="7492800" cy="1926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600"/>
              <a:t>        </a:t>
            </a:r>
            <a:endParaRPr sz="3600"/>
          </a:p>
          <a:p>
            <a:pPr indent="457200" lvl="0" marL="457200" rtl="0" algn="l">
              <a:lnSpc>
                <a:spcPct val="115000"/>
              </a:lnSpc>
              <a:spcBef>
                <a:spcPts val="1000"/>
              </a:spcBef>
              <a:spcAft>
                <a:spcPts val="0"/>
              </a:spcAft>
              <a:buNone/>
            </a:pPr>
            <a:r>
              <a:rPr lang="en" sz="3600"/>
              <a:t> Journey Middle School Bands</a:t>
            </a:r>
            <a:endParaRPr sz="3600"/>
          </a:p>
          <a:p>
            <a:pPr indent="0" lvl="0" marL="0" rtl="0" algn="l">
              <a:lnSpc>
                <a:spcPct val="115000"/>
              </a:lnSpc>
              <a:spcBef>
                <a:spcPts val="1000"/>
              </a:spcBef>
              <a:spcAft>
                <a:spcPts val="1000"/>
              </a:spcAft>
              <a:buClr>
                <a:schemeClr val="dk1"/>
              </a:buClr>
              <a:buSzPts val="1100"/>
              <a:buFont typeface="Arial"/>
              <a:buNone/>
            </a:pPr>
            <a:r>
              <a:t/>
            </a:r>
            <a:endParaRPr sz="3600"/>
          </a:p>
        </p:txBody>
      </p:sp>
      <p:pic>
        <p:nvPicPr>
          <p:cNvPr id="128" name="Google Shape;128;p20"/>
          <p:cNvPicPr preferRelativeResize="0"/>
          <p:nvPr/>
        </p:nvPicPr>
        <p:blipFill rotWithShape="1">
          <a:blip r:embed="rId3">
            <a:alphaModFix/>
          </a:blip>
          <a:srcRect b="0" l="0" r="0" t="0"/>
          <a:stretch/>
        </p:blipFill>
        <p:spPr>
          <a:xfrm>
            <a:off x="1450828" y="3021238"/>
            <a:ext cx="568400" cy="568400"/>
          </a:xfrm>
          <a:prstGeom prst="rect">
            <a:avLst/>
          </a:prstGeom>
          <a:noFill/>
          <a:ln>
            <a:noFill/>
          </a:ln>
        </p:spPr>
      </p:pic>
      <p:sp>
        <p:nvSpPr>
          <p:cNvPr id="129" name="Google Shape;129;p20"/>
          <p:cNvSpPr txBox="1"/>
          <p:nvPr/>
        </p:nvSpPr>
        <p:spPr>
          <a:xfrm>
            <a:off x="901200" y="4160750"/>
            <a:ext cx="7341600" cy="713700"/>
          </a:xfrm>
          <a:prstGeom prst="rect">
            <a:avLst/>
          </a:prstGeom>
          <a:solidFill>
            <a:srgbClr val="B4A7D6"/>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Old Standard TT"/>
                <a:ea typeface="Old Standard TT"/>
                <a:cs typeface="Old Standard TT"/>
                <a:sym typeface="Old Standard TT"/>
              </a:rPr>
              <a:t>Gwen Rakoff:</a:t>
            </a:r>
            <a:endParaRPr b="1" sz="1600">
              <a:latin typeface="Old Standard TT"/>
              <a:ea typeface="Old Standard TT"/>
              <a:cs typeface="Old Standard TT"/>
              <a:sym typeface="Old Standard TT"/>
            </a:endParaRPr>
          </a:p>
          <a:p>
            <a:pPr indent="0" lvl="0" marL="0" rtl="0" algn="ctr">
              <a:lnSpc>
                <a:spcPct val="150000"/>
              </a:lnSpc>
              <a:spcBef>
                <a:spcPts val="0"/>
              </a:spcBef>
              <a:spcAft>
                <a:spcPts val="1000"/>
              </a:spcAft>
              <a:buNone/>
            </a:pPr>
            <a:r>
              <a:rPr lang="en" sz="1600" u="sng">
                <a:solidFill>
                  <a:srgbClr val="9900FF"/>
                </a:solidFill>
                <a:latin typeface="Old Standard TT"/>
                <a:ea typeface="Old Standard TT"/>
                <a:cs typeface="Old Standard TT"/>
                <a:sym typeface="Old Standard TT"/>
                <a:hlinkClick r:id="rId4">
                  <a:extLst>
                    <a:ext uri="{A12FA001-AC4F-418D-AE19-62706E023703}">
                      <ahyp:hlinkClr val="tx"/>
                    </a:ext>
                  </a:extLst>
                </a:hlinkClick>
              </a:rPr>
              <a:t>grakoff@madisoncity.k12.al.us</a:t>
            </a:r>
            <a:r>
              <a:rPr lang="en" sz="1600">
                <a:solidFill>
                  <a:srgbClr val="9900FF"/>
                </a:solidFill>
              </a:rPr>
              <a:t>	</a:t>
            </a:r>
            <a:endParaRPr sz="1600">
              <a:solidFill>
                <a:srgbClr val="9900FF"/>
              </a:solidFill>
              <a:latin typeface="Old Standard TT"/>
              <a:ea typeface="Old Standard TT"/>
              <a:cs typeface="Old Standard TT"/>
              <a:sym typeface="Old Standard TT"/>
            </a:endParaRPr>
          </a:p>
        </p:txBody>
      </p:sp>
      <p:sp>
        <p:nvSpPr>
          <p:cNvPr id="130" name="Google Shape;130;p20"/>
          <p:cNvSpPr txBox="1"/>
          <p:nvPr/>
        </p:nvSpPr>
        <p:spPr>
          <a:xfrm>
            <a:off x="1070575" y="288400"/>
            <a:ext cx="7341600" cy="713700"/>
          </a:xfrm>
          <a:prstGeom prst="rect">
            <a:avLst/>
          </a:prstGeom>
          <a:solidFill>
            <a:srgbClr val="B4A7D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1000"/>
              </a:spcAft>
              <a:buNone/>
            </a:pPr>
            <a:r>
              <a:rPr lang="en" sz="2300">
                <a:solidFill>
                  <a:schemeClr val="dk1"/>
                </a:solidFill>
                <a:latin typeface="Merienda"/>
                <a:ea typeface="Merienda"/>
                <a:cs typeface="Merienda"/>
                <a:sym typeface="Merienda"/>
              </a:rPr>
              <a:t>Find us on the following platforms!</a:t>
            </a:r>
            <a:endParaRPr sz="2300">
              <a:solidFill>
                <a:schemeClr val="dk1"/>
              </a:solidFill>
              <a:latin typeface="Merienda"/>
              <a:ea typeface="Merienda"/>
              <a:cs typeface="Merienda"/>
              <a:sym typeface="Merienda"/>
            </a:endParaRPr>
          </a:p>
        </p:txBody>
      </p:sp>
      <p:pic>
        <p:nvPicPr>
          <p:cNvPr id="131" name="Google Shape;131;p20"/>
          <p:cNvPicPr preferRelativeResize="0"/>
          <p:nvPr/>
        </p:nvPicPr>
        <p:blipFill>
          <a:blip r:embed="rId5">
            <a:alphaModFix/>
          </a:blip>
          <a:stretch>
            <a:fillRect/>
          </a:stretch>
        </p:blipFill>
        <p:spPr>
          <a:xfrm>
            <a:off x="733432" y="1280425"/>
            <a:ext cx="1456161" cy="1169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